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5"/>
  </p:notesMasterIdLst>
  <p:sldIdLst>
    <p:sldId id="266" r:id="rId2"/>
    <p:sldId id="294" r:id="rId3"/>
    <p:sldId id="292" r:id="rId4"/>
    <p:sldId id="286" r:id="rId5"/>
    <p:sldId id="284" r:id="rId6"/>
    <p:sldId id="285" r:id="rId7"/>
    <p:sldId id="287" r:id="rId8"/>
    <p:sldId id="288" r:id="rId9"/>
    <p:sldId id="289" r:id="rId10"/>
    <p:sldId id="290" r:id="rId11"/>
    <p:sldId id="291" r:id="rId12"/>
    <p:sldId id="293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mongodb.com/nosql-explain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ites.google.com/a/york.ac.uk/workingwithdata/data/relationa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json.org/json-en.html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Document Oriented Databases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IN" dirty="0" smtClean="0"/>
              <a:t>Supports data redundancy and high availability </a:t>
            </a:r>
          </a:p>
          <a:p>
            <a:r>
              <a:rPr lang="en-IN" dirty="0" smtClean="0"/>
              <a:t>Helps to recover from hardware failure and service interruptions</a:t>
            </a:r>
          </a:p>
          <a:p>
            <a:r>
              <a:rPr lang="en-IN" dirty="0" smtClean="0"/>
              <a:t>Replica has single primary and several secondary's</a:t>
            </a:r>
          </a:p>
          <a:p>
            <a:r>
              <a:rPr lang="en-IN" dirty="0" smtClean="0"/>
              <a:t>Working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Write is directed to primary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Primary then logs all write requests to </a:t>
            </a:r>
            <a:r>
              <a:rPr lang="en-IN" dirty="0" err="1" smtClean="0"/>
              <a:t>OpLogs</a:t>
            </a:r>
            <a:r>
              <a:rPr lang="en-IN" dirty="0" smtClean="0"/>
              <a:t> (operations logs)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err="1" smtClean="0"/>
              <a:t>OpLog</a:t>
            </a:r>
            <a:r>
              <a:rPr lang="en-IN" dirty="0" smtClean="0"/>
              <a:t> is used by secondary replicas to synchronize their data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Clients read from primary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Client can specify a read preference to a secondary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Replication</a:t>
            </a:r>
            <a:endParaRPr lang="en-IN" dirty="0"/>
          </a:p>
        </p:txBody>
      </p:sp>
      <p:sp>
        <p:nvSpPr>
          <p:cNvPr id="5" name="Rounded Rectangle 4"/>
          <p:cNvSpPr/>
          <p:nvPr/>
        </p:nvSpPr>
        <p:spPr>
          <a:xfrm>
            <a:off x="7848600" y="2753546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7843837" y="3962400"/>
            <a:ext cx="2057400" cy="5619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5543550" y="5169693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7848600" y="5145880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10112864" y="5145880"/>
            <a:ext cx="2057400" cy="533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8305800" y="3291892"/>
            <a:ext cx="0" cy="67050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9372600" y="3286946"/>
            <a:ext cx="0" cy="675454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" idx="2"/>
            <a:endCxn id="7" idx="0"/>
          </p:cNvCxnSpPr>
          <p:nvPr/>
        </p:nvCxnSpPr>
        <p:spPr>
          <a:xfrm flipH="1">
            <a:off x="6572250" y="4524378"/>
            <a:ext cx="2300287" cy="64531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6" idx="2"/>
            <a:endCxn id="8" idx="0"/>
          </p:cNvCxnSpPr>
          <p:nvPr/>
        </p:nvCxnSpPr>
        <p:spPr>
          <a:xfrm>
            <a:off x="8872537" y="4524378"/>
            <a:ext cx="4763" cy="62150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6" idx="2"/>
            <a:endCxn id="9" idx="0"/>
          </p:cNvCxnSpPr>
          <p:nvPr/>
        </p:nvCxnSpPr>
        <p:spPr>
          <a:xfrm>
            <a:off x="8872537" y="4524378"/>
            <a:ext cx="2269027" cy="621502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8159201" y="2938278"/>
            <a:ext cx="1518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        Client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305800" y="4100394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    Primary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927725" y="5283874"/>
            <a:ext cx="138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Secondary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259762" y="5251727"/>
            <a:ext cx="138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Secondary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0530865" y="5227914"/>
            <a:ext cx="13874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Secondary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0160000" y="4500560"/>
            <a:ext cx="1268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Replication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7600950" y="3429000"/>
            <a:ext cx="1771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Writes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9372600" y="3429000"/>
            <a:ext cx="906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Reads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6467353" y="4505328"/>
            <a:ext cx="1268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15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IN" dirty="0" smtClean="0"/>
              <a:t>Stores data in binary format (BSON) </a:t>
            </a:r>
          </a:p>
          <a:p>
            <a:r>
              <a:rPr lang="en-IN" dirty="0" smtClean="0"/>
              <a:t>Provides </a:t>
            </a:r>
            <a:r>
              <a:rPr lang="en-IN" dirty="0" err="1" smtClean="0"/>
              <a:t>GridFS</a:t>
            </a:r>
            <a:r>
              <a:rPr lang="en-IN" dirty="0" smtClean="0"/>
              <a:t> to support storage of data</a:t>
            </a:r>
          </a:p>
          <a:p>
            <a:r>
              <a:rPr lang="en-IN" dirty="0" smtClean="0"/>
              <a:t>Can easily store photographs, small audio clips </a:t>
            </a:r>
          </a:p>
          <a:p>
            <a:r>
              <a:rPr lang="en-IN" dirty="0" smtClean="0"/>
              <a:t>Stores metadata in a collection called “file”</a:t>
            </a:r>
          </a:p>
          <a:p>
            <a:r>
              <a:rPr lang="en-IN" dirty="0" smtClean="0"/>
              <a:t>Breaks the data into small pieces called “chunks” </a:t>
            </a:r>
          </a:p>
          <a:p>
            <a:r>
              <a:rPr lang="en-IN" dirty="0" smtClean="0"/>
              <a:t>“Chunks” are stored in “chunks” collection</a:t>
            </a:r>
          </a:p>
          <a:p>
            <a:r>
              <a:rPr lang="en-IN" dirty="0" smtClean="0"/>
              <a:t>This process takes care about need for easy scalability 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Scalability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9163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9"/>
          </a:xfrm>
        </p:spPr>
        <p:txBody>
          <a:bodyPr/>
          <a:lstStyle/>
          <a:p>
            <a:r>
              <a:rPr lang="en-IN" dirty="0" smtClean="0"/>
              <a:t>Updates data in-place</a:t>
            </a:r>
          </a:p>
          <a:p>
            <a:r>
              <a:rPr lang="en-IN" dirty="0" smtClean="0"/>
              <a:t>Means updates the data wherever it is available </a:t>
            </a:r>
          </a:p>
          <a:p>
            <a:r>
              <a:rPr lang="en-IN" dirty="0" smtClean="0"/>
              <a:t>Does it by lazy writes</a:t>
            </a:r>
          </a:p>
          <a:p>
            <a:r>
              <a:rPr lang="en-IN" dirty="0" smtClean="0"/>
              <a:t>Writes to disk once every second </a:t>
            </a:r>
          </a:p>
          <a:p>
            <a:r>
              <a:rPr lang="en-IN" dirty="0" smtClean="0"/>
              <a:t>Fewer reads and writes to disk hence performance is better</a:t>
            </a:r>
          </a:p>
          <a:p>
            <a:r>
              <a:rPr lang="en-IN" dirty="0" smtClean="0"/>
              <a:t>No guarantee that data will be stored safely on the disk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In-place data updates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70283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/>
              <a:t>In our next session: </a:t>
            </a:r>
            <a:r>
              <a:rPr lang="en-US" smtClean="0"/>
              <a:t>Columnar </a:t>
            </a:r>
            <a:r>
              <a:rPr lang="en-US"/>
              <a:t>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 </a:t>
            </a:r>
            <a:r>
              <a:rPr lang="en-US" dirty="0" smtClean="0"/>
              <a:t>based Databases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Store data in form of documents using well known formats like JSON</a:t>
            </a:r>
          </a:p>
          <a:p>
            <a:r>
              <a:rPr lang="en-US" dirty="0" smtClean="0"/>
              <a:t>Documents accessible via their id, but can be accessed through other index as well</a:t>
            </a:r>
          </a:p>
          <a:p>
            <a:r>
              <a:rPr lang="en-US" dirty="0" smtClean="0"/>
              <a:t>Maintains data in collections of documents</a:t>
            </a:r>
          </a:p>
          <a:p>
            <a:r>
              <a:rPr lang="en-US" dirty="0" smtClean="0"/>
              <a:t>Example, </a:t>
            </a:r>
          </a:p>
          <a:p>
            <a:pPr lvl="1"/>
            <a:r>
              <a:rPr lang="en-US" dirty="0" smtClean="0"/>
              <a:t>MongoDB, </a:t>
            </a:r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CouchBase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Book document 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{</a:t>
            </a:r>
          </a:p>
          <a:p>
            <a:pPr marL="457200" lvl="1" indent="0">
              <a:buNone/>
            </a:pPr>
            <a:r>
              <a:rPr lang="en-US" dirty="0" smtClean="0"/>
              <a:t>“Book Title” : “Database Fundamentals”,</a:t>
            </a:r>
          </a:p>
          <a:p>
            <a:pPr marL="457200" lvl="1" indent="0">
              <a:buNone/>
            </a:pPr>
            <a:r>
              <a:rPr lang="en-US" dirty="0" smtClean="0"/>
              <a:t>“Publisher” : “My Publisher”,</a:t>
            </a:r>
          </a:p>
          <a:p>
            <a:pPr marL="457200" lvl="1" indent="0">
              <a:buNone/>
            </a:pPr>
            <a:r>
              <a:rPr lang="en-US" dirty="0" smtClean="0"/>
              <a:t>“Year of Publication” : “2020” 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Document based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2895600"/>
            <a:ext cx="5428571" cy="3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19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/>
              <a:t>NoSQL</a:t>
            </a:r>
          </a:p>
          <a:p>
            <a:r>
              <a:rPr lang="en-IN" dirty="0"/>
              <a:t>Cross-platform </a:t>
            </a:r>
          </a:p>
          <a:p>
            <a:r>
              <a:rPr lang="en-IN" dirty="0" smtClean="0"/>
              <a:t>Distributed</a:t>
            </a:r>
          </a:p>
          <a:p>
            <a:r>
              <a:rPr lang="en-IN" dirty="0" smtClean="0"/>
              <a:t>Document-oriented </a:t>
            </a:r>
          </a:p>
          <a:p>
            <a:r>
              <a:rPr lang="en-IN" dirty="0" smtClean="0"/>
              <a:t>Open source</a:t>
            </a:r>
          </a:p>
          <a:p>
            <a:pPr marL="0" indent="0">
              <a:buNone/>
            </a:pPr>
            <a:r>
              <a:rPr lang="en-IN" dirty="0" smtClean="0"/>
              <a:t>                              </a:t>
            </a:r>
            <a:r>
              <a:rPr lang="en-IN" dirty="0" err="1" smtClean="0"/>
              <a:t>Datastore</a:t>
            </a: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MongoDB is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1340644"/>
            <a:ext cx="2219325" cy="15525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7064" y="3886200"/>
            <a:ext cx="6096000" cy="19330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543800" y="6477000"/>
            <a:ext cx="3048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4"/>
              </a:rPr>
              <a:t>Image Source : MongoDB 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179247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</a:t>
            </a:r>
            <a:r>
              <a:rPr lang="en-IN" dirty="0" smtClean="0"/>
              <a:t>?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IN" dirty="0" smtClean="0"/>
              <a:t>Not able to cope with high data volume</a:t>
            </a:r>
          </a:p>
          <a:p>
            <a:r>
              <a:rPr lang="en-IN" dirty="0" smtClean="0"/>
              <a:t>Limited capabilities to deal with unstructured data</a:t>
            </a:r>
          </a:p>
          <a:p>
            <a:r>
              <a:rPr lang="en-IN" dirty="0" smtClean="0"/>
              <a:t>Restrictions on the scalable needs of enterprise data</a:t>
            </a:r>
          </a:p>
          <a:p>
            <a:endParaRPr lang="en-IN" dirty="0" smtClean="0"/>
          </a:p>
          <a:p>
            <a:endParaRPr lang="en-IN" dirty="0" smtClean="0"/>
          </a:p>
          <a:p>
            <a:r>
              <a:rPr lang="en-IN" b="1" dirty="0" smtClean="0"/>
              <a:t>Require a Data store that supports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Horizontal scaling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Flexible schema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Partitioning 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Challenges with Relational Databases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2819400"/>
            <a:ext cx="6134100" cy="27336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53400" y="57912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source : </a:t>
            </a:r>
            <a:r>
              <a:rPr lang="en-US" sz="1200" dirty="0" err="1" smtClean="0">
                <a:hlinkClick r:id="rId3"/>
              </a:rPr>
              <a:t>GoogleSite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899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Why?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Explosion 1 4"/>
          <p:cNvSpPr/>
          <p:nvPr/>
        </p:nvSpPr>
        <p:spPr>
          <a:xfrm>
            <a:off x="1524000" y="2912660"/>
            <a:ext cx="2362200" cy="1524000"/>
          </a:xfrm>
          <a:prstGeom prst="irregularSeal1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loud Callout 5"/>
          <p:cNvSpPr/>
          <p:nvPr/>
        </p:nvSpPr>
        <p:spPr>
          <a:xfrm>
            <a:off x="3429000" y="1671750"/>
            <a:ext cx="3022600" cy="871175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loud Callout 6"/>
          <p:cNvSpPr/>
          <p:nvPr/>
        </p:nvSpPr>
        <p:spPr>
          <a:xfrm>
            <a:off x="8001000" y="3369859"/>
            <a:ext cx="2667000" cy="850609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Cloud Callout 7"/>
          <p:cNvSpPr/>
          <p:nvPr/>
        </p:nvSpPr>
        <p:spPr>
          <a:xfrm>
            <a:off x="6594475" y="4525268"/>
            <a:ext cx="2362200" cy="718803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loud Callout 9"/>
          <p:cNvSpPr/>
          <p:nvPr/>
        </p:nvSpPr>
        <p:spPr>
          <a:xfrm>
            <a:off x="6270869" y="2450810"/>
            <a:ext cx="2362200" cy="919050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loud Callout 10"/>
          <p:cNvSpPr/>
          <p:nvPr/>
        </p:nvSpPr>
        <p:spPr>
          <a:xfrm>
            <a:off x="3200400" y="4923429"/>
            <a:ext cx="2921000" cy="825689"/>
          </a:xfrm>
          <a:prstGeom prst="cloud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2057400" y="3488039"/>
            <a:ext cx="1143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MongoDB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089400" y="1784171"/>
            <a:ext cx="1546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Supports auto </a:t>
            </a:r>
            <a:r>
              <a:rPr lang="en-US" dirty="0" err="1">
                <a:solidFill>
                  <a:schemeClr val="bg1"/>
                </a:solidFill>
              </a:rPr>
              <a:t>S</a:t>
            </a:r>
            <a:r>
              <a:rPr lang="en-US" dirty="0" err="1" smtClean="0">
                <a:solidFill>
                  <a:schemeClr val="bg1"/>
                </a:solidFill>
              </a:rPr>
              <a:t>harding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835165" y="2566242"/>
            <a:ext cx="17594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Has Rich Query Language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833644" y="3459464"/>
            <a:ext cx="15653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Supports Replication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010400" y="4648200"/>
            <a:ext cx="1584203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Highly Scalable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952631" y="5013107"/>
            <a:ext cx="15464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Does Fast in-place updates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MongoDB and JSON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>
            <a:normAutofit fontScale="85000" lnSpcReduction="20000"/>
          </a:bodyPr>
          <a:lstStyle/>
          <a:p>
            <a:r>
              <a:rPr lang="en-IN" dirty="0" smtClean="0"/>
              <a:t>MongoDB uses BSON (Binary JSON) – Open standard to store complex data structures</a:t>
            </a:r>
          </a:p>
          <a:p>
            <a:endParaRPr lang="en-IN" dirty="0"/>
          </a:p>
          <a:p>
            <a:r>
              <a:rPr lang="en-IN" dirty="0" smtClean="0"/>
              <a:t>Example</a:t>
            </a:r>
          </a:p>
          <a:p>
            <a:r>
              <a:rPr lang="en-IN" dirty="0" smtClean="0"/>
              <a:t>Assume following Employee Record is stored in a file 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123, </a:t>
            </a:r>
            <a:r>
              <a:rPr lang="en-IN" dirty="0" err="1"/>
              <a:t>Rohit</a:t>
            </a:r>
            <a:r>
              <a:rPr lang="en-IN" dirty="0"/>
              <a:t> Kumar , 8123561290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IN" dirty="0"/>
              <a:t>124, Naresh </a:t>
            </a:r>
            <a:r>
              <a:rPr lang="en-IN" dirty="0" err="1"/>
              <a:t>Pande</a:t>
            </a:r>
            <a:r>
              <a:rPr lang="en-IN" dirty="0"/>
              <a:t> , </a:t>
            </a:r>
            <a:r>
              <a:rPr lang="en-IN" dirty="0" smtClean="0"/>
              <a:t>8904561239</a:t>
            </a:r>
          </a:p>
          <a:p>
            <a:pPr marL="457200" lvl="1" indent="0">
              <a:buNone/>
            </a:pPr>
            <a:endParaRPr lang="en-IN" dirty="0"/>
          </a:p>
          <a:p>
            <a:r>
              <a:rPr lang="en-IN" dirty="0" smtClean="0"/>
              <a:t>Corresponding JSON representation</a:t>
            </a:r>
            <a:endParaRPr lang="en-IN" dirty="0"/>
          </a:p>
          <a:p>
            <a:pPr marL="457200" lvl="1" indent="0">
              <a:buNone/>
            </a:pPr>
            <a:r>
              <a:rPr lang="en-IN" dirty="0" smtClean="0"/>
              <a:t>	{</a:t>
            </a:r>
          </a:p>
          <a:p>
            <a:pPr marL="1371600" lvl="3" indent="0">
              <a:buNone/>
            </a:pPr>
            <a:r>
              <a:rPr lang="en-IN" dirty="0" err="1" smtClean="0"/>
              <a:t>EmpId</a:t>
            </a:r>
            <a:r>
              <a:rPr lang="en-IN" dirty="0" smtClean="0"/>
              <a:t> : 123, </a:t>
            </a:r>
          </a:p>
          <a:p>
            <a:pPr marL="1371600" lvl="3" indent="0">
              <a:buNone/>
            </a:pPr>
            <a:r>
              <a:rPr lang="en-IN" dirty="0" err="1" smtClean="0"/>
              <a:t>EmpName</a:t>
            </a:r>
            <a:r>
              <a:rPr lang="en-IN" dirty="0" smtClean="0"/>
              <a:t> : </a:t>
            </a:r>
            <a:r>
              <a:rPr lang="en-IN" dirty="0" err="1" smtClean="0"/>
              <a:t>Rohit</a:t>
            </a:r>
            <a:r>
              <a:rPr lang="en-IN" dirty="0" smtClean="0"/>
              <a:t> Kumar,</a:t>
            </a:r>
          </a:p>
          <a:p>
            <a:pPr marL="1371600" lvl="3" indent="0">
              <a:buNone/>
            </a:pPr>
            <a:r>
              <a:rPr lang="en-IN" dirty="0" err="1" smtClean="0"/>
              <a:t>ContactNo</a:t>
            </a:r>
            <a:r>
              <a:rPr lang="en-IN" dirty="0" smtClean="0"/>
              <a:t> : </a:t>
            </a:r>
            <a:r>
              <a:rPr lang="en-IN" dirty="0"/>
              <a:t>8123561290</a:t>
            </a:r>
            <a:endParaRPr lang="en-IN" dirty="0" smtClean="0"/>
          </a:p>
          <a:p>
            <a:pPr marL="457200" lvl="1" indent="0">
              <a:buNone/>
            </a:pPr>
            <a:r>
              <a:rPr lang="en-IN" dirty="0" smtClean="0"/>
              <a:t>	}</a:t>
            </a:r>
          </a:p>
          <a:p>
            <a:pPr lvl="1">
              <a:buFont typeface="Wingdings" panose="05000000000000000000" pitchFamily="2" charset="2"/>
              <a:buChar char="q"/>
            </a:pPr>
            <a:endParaRPr lang="en-IN" dirty="0"/>
          </a:p>
          <a:p>
            <a:pPr marL="457200" lvl="1" indent="0">
              <a:buNone/>
            </a:pPr>
            <a:r>
              <a:rPr lang="en-IN" dirty="0" smtClean="0"/>
              <a:t>	{</a:t>
            </a:r>
          </a:p>
          <a:p>
            <a:pPr marL="1371600" lvl="3" indent="0">
              <a:buNone/>
            </a:pPr>
            <a:r>
              <a:rPr lang="en-IN" dirty="0" err="1" smtClean="0"/>
              <a:t>EmpId</a:t>
            </a:r>
            <a:r>
              <a:rPr lang="en-IN" dirty="0" smtClean="0"/>
              <a:t> : 124, </a:t>
            </a:r>
          </a:p>
          <a:p>
            <a:pPr marL="1371600" lvl="3" indent="0">
              <a:buNone/>
            </a:pPr>
            <a:r>
              <a:rPr lang="en-IN" dirty="0" err="1" smtClean="0"/>
              <a:t>EmpName</a:t>
            </a:r>
            <a:r>
              <a:rPr lang="en-IN" dirty="0" smtClean="0"/>
              <a:t> </a:t>
            </a:r>
            <a:r>
              <a:rPr lang="en-IN" dirty="0"/>
              <a:t>: Naresh </a:t>
            </a:r>
            <a:r>
              <a:rPr lang="en-IN" dirty="0" err="1"/>
              <a:t>Pande</a:t>
            </a:r>
            <a:r>
              <a:rPr lang="en-IN" dirty="0"/>
              <a:t> </a:t>
            </a:r>
            <a:r>
              <a:rPr lang="en-IN" dirty="0" smtClean="0"/>
              <a:t>,</a:t>
            </a:r>
            <a:endParaRPr lang="en-IN" dirty="0"/>
          </a:p>
          <a:p>
            <a:pPr marL="1371600" lvl="3" indent="0">
              <a:buNone/>
            </a:pPr>
            <a:r>
              <a:rPr lang="en-IN" dirty="0" err="1"/>
              <a:t>ContactNo</a:t>
            </a:r>
            <a:r>
              <a:rPr lang="en-IN" dirty="0"/>
              <a:t> : </a:t>
            </a:r>
            <a:r>
              <a:rPr lang="en-IN" dirty="0" smtClean="0"/>
              <a:t>8904561239</a:t>
            </a:r>
          </a:p>
          <a:p>
            <a:pPr marL="914400" lvl="2" indent="0">
              <a:buNone/>
            </a:pPr>
            <a:r>
              <a:rPr lang="en-IN" dirty="0" smtClean="0"/>
              <a:t>}</a:t>
            </a:r>
            <a:endParaRPr lang="en-IN" dirty="0"/>
          </a:p>
          <a:p>
            <a:pPr lvl="1"/>
            <a:endParaRPr lang="en-IN" dirty="0" smtClean="0"/>
          </a:p>
          <a:p>
            <a:pPr lvl="1"/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2102466"/>
            <a:ext cx="1638300" cy="16097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5687" y="3712191"/>
            <a:ext cx="4706926" cy="2209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534400" y="6096000"/>
            <a:ext cx="2743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4"/>
              </a:rPr>
              <a:t>Image Source : Json.org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30156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MongoDB concepts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/>
          </a:bodyPr>
          <a:lstStyle/>
          <a:p>
            <a:r>
              <a:rPr lang="en-IN" dirty="0" smtClean="0"/>
              <a:t>Database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Collection of collections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Container for collections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Gets created when its referenced or can be manually created on demand</a:t>
            </a:r>
          </a:p>
          <a:p>
            <a:endParaRPr lang="en-IN" dirty="0" smtClean="0"/>
          </a:p>
          <a:p>
            <a:r>
              <a:rPr lang="en-IN" dirty="0" smtClean="0"/>
              <a:t>Collection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Similar to table in RDBMS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Holds multiple documents within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 enforcement of Schema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Gets created when its referenced or can be manually created on demand</a:t>
            </a:r>
          </a:p>
          <a:p>
            <a:endParaRPr lang="en-IN" dirty="0" smtClean="0"/>
          </a:p>
          <a:p>
            <a:r>
              <a:rPr lang="en-IN" dirty="0" smtClean="0"/>
              <a:t>Document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Similar to row in RDBMS table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Has a unique identifier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Supports dynamic schema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Database, Collection and Document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81756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MongoDB Features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IN" dirty="0" smtClean="0"/>
              <a:t>Similar to Horizontal scaling</a:t>
            </a:r>
          </a:p>
          <a:p>
            <a:r>
              <a:rPr lang="en-IN" dirty="0" smtClean="0"/>
              <a:t>Dataset is divided and distributed over multiple nodes or shards</a:t>
            </a:r>
          </a:p>
          <a:p>
            <a:r>
              <a:rPr lang="en-IN" dirty="0" smtClean="0"/>
              <a:t>Each shard is independent database</a:t>
            </a:r>
          </a:p>
          <a:p>
            <a:r>
              <a:rPr lang="en-IN" dirty="0" smtClean="0"/>
              <a:t>Collectively all databases constitutes the logical database</a:t>
            </a:r>
          </a:p>
          <a:p>
            <a:r>
              <a:rPr lang="en-IN" dirty="0" smtClean="0"/>
              <a:t>Reduces the number of operations that each shard handles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Auto </a:t>
            </a:r>
            <a:r>
              <a:rPr lang="en-IN" dirty="0" err="1" smtClean="0"/>
              <a:t>Sharding</a:t>
            </a:r>
            <a:endParaRPr lang="en-IN" dirty="0"/>
          </a:p>
        </p:txBody>
      </p:sp>
      <p:sp>
        <p:nvSpPr>
          <p:cNvPr id="5" name="Rounded Rectangle 4"/>
          <p:cNvSpPr/>
          <p:nvPr/>
        </p:nvSpPr>
        <p:spPr>
          <a:xfrm>
            <a:off x="5819895" y="3515731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ounded Rectangle 5"/>
          <p:cNvSpPr/>
          <p:nvPr/>
        </p:nvSpPr>
        <p:spPr>
          <a:xfrm>
            <a:off x="2362199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/>
          <p:cNvSpPr/>
          <p:nvPr/>
        </p:nvSpPr>
        <p:spPr>
          <a:xfrm>
            <a:off x="6826982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9150717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ounded Rectangle 8"/>
          <p:cNvSpPr/>
          <p:nvPr/>
        </p:nvSpPr>
        <p:spPr>
          <a:xfrm>
            <a:off x="4617426" y="4876799"/>
            <a:ext cx="19812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stCxn id="5" idx="2"/>
            <a:endCxn id="6" idx="0"/>
          </p:cNvCxnSpPr>
          <p:nvPr/>
        </p:nvCxnSpPr>
        <p:spPr>
          <a:xfrm flipH="1">
            <a:off x="3352799" y="4201531"/>
            <a:ext cx="3457696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5" idx="2"/>
            <a:endCxn id="9" idx="0"/>
          </p:cNvCxnSpPr>
          <p:nvPr/>
        </p:nvCxnSpPr>
        <p:spPr>
          <a:xfrm flipH="1">
            <a:off x="5608026" y="4201531"/>
            <a:ext cx="1202469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5" idx="2"/>
            <a:endCxn id="7" idx="0"/>
          </p:cNvCxnSpPr>
          <p:nvPr/>
        </p:nvCxnSpPr>
        <p:spPr>
          <a:xfrm>
            <a:off x="6810495" y="4201531"/>
            <a:ext cx="1007087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5" idx="2"/>
            <a:endCxn id="8" idx="0"/>
          </p:cNvCxnSpPr>
          <p:nvPr/>
        </p:nvCxnSpPr>
        <p:spPr>
          <a:xfrm>
            <a:off x="6810495" y="4201531"/>
            <a:ext cx="3330822" cy="675268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934073" y="3771900"/>
            <a:ext cx="17621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1 TB Collection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590799" y="5029200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Shard1 256 GB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90696" y="5040867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Shard2 256 GB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975536" y="5011220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Shard3 256 GB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299271" y="5040867"/>
            <a:ext cx="16840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Shard4 256 GB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93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MongoDB </a:t>
            </a:r>
            <a:r>
              <a:rPr lang="en-IN" dirty="0" smtClean="0"/>
              <a:t>Features(2)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 smtClean="0"/>
              <a:t>For read </a:t>
            </a:r>
            <a:r>
              <a:rPr lang="en-US" dirty="0"/>
              <a:t>and write operations (CRUD) </a:t>
            </a:r>
            <a:endParaRPr lang="en-US" dirty="0" smtClean="0"/>
          </a:p>
          <a:p>
            <a:r>
              <a:rPr lang="en-US" dirty="0" smtClean="0"/>
              <a:t>Data </a:t>
            </a:r>
            <a:r>
              <a:rPr lang="en-US" dirty="0"/>
              <a:t>Aggregation</a:t>
            </a:r>
          </a:p>
          <a:p>
            <a:r>
              <a:rPr lang="en-US" dirty="0"/>
              <a:t>Text Search and Geospatial Queries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Rich Query Language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3486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3270</TotalTime>
  <Words>554</Words>
  <Application>Microsoft Office PowerPoint</Application>
  <PresentationFormat>Widescreen</PresentationFormat>
  <Paragraphs>139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Document Oriented Databases</vt:lpstr>
      <vt:lpstr>Document based Databases</vt:lpstr>
      <vt:lpstr>What?</vt:lpstr>
      <vt:lpstr>Why? </vt:lpstr>
      <vt:lpstr>Why? (2)</vt:lpstr>
      <vt:lpstr>MongoDB and JSON</vt:lpstr>
      <vt:lpstr>MongoDB concepts</vt:lpstr>
      <vt:lpstr>MongoDB Features</vt:lpstr>
      <vt:lpstr>MongoDB Features(2)</vt:lpstr>
      <vt:lpstr>MongoDB Features(3)</vt:lpstr>
      <vt:lpstr>MongoDB Features(4)</vt:lpstr>
      <vt:lpstr>MongoDB Features(5)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253</cp:revision>
  <dcterms:created xsi:type="dcterms:W3CDTF">2018-10-16T06:13:57Z</dcterms:created>
  <dcterms:modified xsi:type="dcterms:W3CDTF">2020-09-07T11:42:08Z</dcterms:modified>
</cp:coreProperties>
</file>

<file path=docProps/thumbnail.jpeg>
</file>